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0" r:id="rId2"/>
    <p:sldId id="256" r:id="rId3"/>
    <p:sldId id="259" r:id="rId4"/>
    <p:sldId id="268" r:id="rId5"/>
    <p:sldId id="260" r:id="rId6"/>
    <p:sldId id="271" r:id="rId7"/>
    <p:sldId id="272" r:id="rId8"/>
    <p:sldId id="278" r:id="rId9"/>
    <p:sldId id="290" r:id="rId10"/>
    <p:sldId id="267" r:id="rId11"/>
    <p:sldId id="288" r:id="rId12"/>
    <p:sldId id="287" r:id="rId13"/>
    <p:sldId id="273" r:id="rId14"/>
    <p:sldId id="274" r:id="rId15"/>
    <p:sldId id="275" r:id="rId16"/>
    <p:sldId id="276" r:id="rId17"/>
    <p:sldId id="277" r:id="rId18"/>
    <p:sldId id="289" r:id="rId19"/>
    <p:sldId id="279" r:id="rId20"/>
    <p:sldId id="263" r:id="rId21"/>
    <p:sldId id="280" r:id="rId22"/>
    <p:sldId id="281" r:id="rId23"/>
    <p:sldId id="282" r:id="rId24"/>
    <p:sldId id="283" r:id="rId25"/>
    <p:sldId id="284" r:id="rId26"/>
    <p:sldId id="285" r:id="rId27"/>
    <p:sldId id="291" r:id="rId28"/>
    <p:sldId id="286" r:id="rId29"/>
    <p:sldId id="265" r:id="rId30"/>
    <p:sldId id="292" r:id="rId31"/>
    <p:sldId id="293" r:id="rId32"/>
    <p:sldId id="295" r:id="rId33"/>
    <p:sldId id="294" r:id="rId34"/>
    <p:sldId id="26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5362B-5EFD-4A3E-8320-3A21D7E5B9A8}" type="datetimeFigureOut">
              <a:rPr lang="en-US" smtClean="0"/>
              <a:t>3/24/2017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A89E0-2382-4C18-90B8-381E65D69C8A}" type="slidenum">
              <a:rPr lang="en-US" smtClean="0"/>
              <a:t>‹#›</a:t>
            </a:fld>
            <a:endParaRPr lang="en-US"/>
          </a:p>
        </p:txBody>
      </p:sp>
    </p:spTree>
    <p:extLst>
      <p:ext uri="{BB962C8B-B14F-4D97-AF65-F5344CB8AC3E}">
        <p14:creationId xmlns:p14="http://schemas.microsoft.com/office/powerpoint/2010/main" val="130867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30F110D-F681-4712-A7F7-3F8FD6DC78E9}" type="datetimeFigureOut">
              <a:rPr lang="en-US" smtClean="0"/>
              <a:t>3/24/2017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220088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F110D-F681-4712-A7F7-3F8FD6DC78E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5856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F110D-F681-4712-A7F7-3F8FD6DC78E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207066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F110D-F681-4712-A7F7-3F8FD6DC78E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67BAC-6811-4FEA-8661-6B65F2FBF121}"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7607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F110D-F681-4712-A7F7-3F8FD6DC78E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230699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30F110D-F681-4712-A7F7-3F8FD6DC78E9}"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2427826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30F110D-F681-4712-A7F7-3F8FD6DC78E9}"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2612015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F110D-F681-4712-A7F7-3F8FD6DC78E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1164244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F110D-F681-4712-A7F7-3F8FD6DC78E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401444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0F110D-F681-4712-A7F7-3F8FD6DC78E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128347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0F110D-F681-4712-A7F7-3F8FD6DC78E9}"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185118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0F110D-F681-4712-A7F7-3F8FD6DC78E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236306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0F110D-F681-4712-A7F7-3F8FD6DC78E9}"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41041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0F110D-F681-4712-A7F7-3F8FD6DC78E9}"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31848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F110D-F681-4712-A7F7-3F8FD6DC78E9}"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253719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F110D-F681-4712-A7F7-3F8FD6DC78E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367683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0F110D-F681-4712-A7F7-3F8FD6DC78E9}"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67BAC-6811-4FEA-8661-6B65F2FBF121}" type="slidenum">
              <a:rPr lang="en-US" smtClean="0"/>
              <a:t>‹#›</a:t>
            </a:fld>
            <a:endParaRPr lang="en-US"/>
          </a:p>
        </p:txBody>
      </p:sp>
    </p:spTree>
    <p:extLst>
      <p:ext uri="{BB962C8B-B14F-4D97-AF65-F5344CB8AC3E}">
        <p14:creationId xmlns:p14="http://schemas.microsoft.com/office/powerpoint/2010/main" val="183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30F110D-F681-4712-A7F7-3F8FD6DC78E9}" type="datetimeFigureOut">
              <a:rPr lang="en-US" smtClean="0"/>
              <a:t>3/24/2017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2167BAC-6811-4FEA-8661-6B65F2FBF121}" type="slidenum">
              <a:rPr lang="en-US" smtClean="0"/>
              <a:t>‹#›</a:t>
            </a:fld>
            <a:endParaRPr lang="en-US"/>
          </a:p>
        </p:txBody>
      </p:sp>
    </p:spTree>
    <p:extLst>
      <p:ext uri="{BB962C8B-B14F-4D97-AF65-F5344CB8AC3E}">
        <p14:creationId xmlns:p14="http://schemas.microsoft.com/office/powerpoint/2010/main" val="7317693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5284" cy="6858000"/>
          </a:xfrm>
          <a:prstGeom prst="rect">
            <a:avLst/>
          </a:prstGeom>
        </p:spPr>
      </p:pic>
    </p:spTree>
    <p:extLst>
      <p:ext uri="{BB962C8B-B14F-4D97-AF65-F5344CB8AC3E}">
        <p14:creationId xmlns:p14="http://schemas.microsoft.com/office/powerpoint/2010/main" val="358362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7700" y="2643261"/>
            <a:ext cx="7571512" cy="1478570"/>
          </a:xfrm>
        </p:spPr>
        <p:txBody>
          <a:bodyPr/>
          <a:lstStyle/>
          <a:p>
            <a:pPr algn="ctr"/>
            <a:r>
              <a:rPr lang="en-US" dirty="0" smtClean="0"/>
              <a:t>1. Bound transmission media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2821376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73927"/>
          </a:xfrm>
        </p:spPr>
        <p:txBody>
          <a:bodyPr/>
          <a:lstStyle/>
          <a:p>
            <a:r>
              <a:rPr lang="en-US" b="1" dirty="0" smtClean="0"/>
              <a:t>Bound Transmission media</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1026" name="Picture 2" descr="Twisted Pair C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91" y="3165677"/>
            <a:ext cx="4106738" cy="35216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3891" y="1484625"/>
            <a:ext cx="10173709" cy="1200329"/>
          </a:xfrm>
          <a:prstGeom prst="rect">
            <a:avLst/>
          </a:prstGeom>
          <a:noFill/>
        </p:spPr>
        <p:txBody>
          <a:bodyPr wrap="square" rtlCol="0">
            <a:spAutoFit/>
          </a:bodyPr>
          <a:lstStyle/>
          <a:p>
            <a:r>
              <a:rPr lang="en-US" sz="2400" dirty="0" smtClean="0"/>
              <a:t>The type of media that is bound by physical geography such as cables are known as bound transmission media. Twisted pair cables, Co-axial cables, </a:t>
            </a:r>
            <a:r>
              <a:rPr lang="en-US" sz="2400" dirty="0" err="1" smtClean="0"/>
              <a:t>Fibre</a:t>
            </a:r>
            <a:r>
              <a:rPr lang="en-US" sz="2400" dirty="0" smtClean="0"/>
              <a:t> optics cables etc. are the examples.</a:t>
            </a:r>
            <a:endParaRPr lang="en-US" sz="2400" dirty="0"/>
          </a:p>
        </p:txBody>
      </p:sp>
      <p:pic>
        <p:nvPicPr>
          <p:cNvPr id="7"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257" y="3165677"/>
            <a:ext cx="4690154" cy="351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42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7700" y="2643261"/>
            <a:ext cx="7571512" cy="1478570"/>
          </a:xfrm>
        </p:spPr>
        <p:txBody>
          <a:bodyPr/>
          <a:lstStyle/>
          <a:p>
            <a:pPr algn="ctr"/>
            <a:r>
              <a:rPr lang="en-US" dirty="0" smtClean="0"/>
              <a:t>1.1 Twisted Pair Cables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3335805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73927"/>
          </a:xfrm>
        </p:spPr>
        <p:txBody>
          <a:bodyPr/>
          <a:lstStyle/>
          <a:p>
            <a:r>
              <a:rPr lang="en-US" b="1" dirty="0"/>
              <a:t>Twisted Pair Cables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1026" name="Picture 2" descr="Twisted Pair C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91" y="3165677"/>
            <a:ext cx="3521664" cy="35216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focellar.com/networks/ethernet/files/twisted-pa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707" y="3139551"/>
            <a:ext cx="6421858" cy="35216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3891" y="1484625"/>
            <a:ext cx="10173709" cy="1200329"/>
          </a:xfrm>
          <a:prstGeom prst="rect">
            <a:avLst/>
          </a:prstGeom>
          <a:noFill/>
        </p:spPr>
        <p:txBody>
          <a:bodyPr wrap="square" rtlCol="0">
            <a:spAutoFit/>
          </a:bodyPr>
          <a:lstStyle/>
          <a:p>
            <a:r>
              <a:rPr lang="en-US" sz="2400" dirty="0" smtClean="0"/>
              <a:t>A pair of wires twisted with each other. The conductor (copper) is cover with insulator and 4 pairs of such are packed inside cable jacket to make a network cable.</a:t>
            </a:r>
            <a:endParaRPr lang="en-US" sz="2400" dirty="0"/>
          </a:p>
        </p:txBody>
      </p:sp>
    </p:spTree>
    <p:extLst>
      <p:ext uri="{BB962C8B-B14F-4D97-AF65-F5344CB8AC3E}">
        <p14:creationId xmlns:p14="http://schemas.microsoft.com/office/powerpoint/2010/main" val="2433146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Twisted Pair Cables</a:t>
            </a:r>
          </a:p>
        </p:txBody>
      </p:sp>
      <p:sp>
        <p:nvSpPr>
          <p:cNvPr id="3" name="Content Placeholder 2"/>
          <p:cNvSpPr>
            <a:spLocks noGrp="1"/>
          </p:cNvSpPr>
          <p:nvPr>
            <p:ph idx="1"/>
          </p:nvPr>
        </p:nvSpPr>
        <p:spPr>
          <a:xfrm>
            <a:off x="1141413" y="2097088"/>
            <a:ext cx="9905999" cy="4007622"/>
          </a:xfrm>
        </p:spPr>
        <p:txBody>
          <a:bodyPr>
            <a:noAutofit/>
          </a:bodyPr>
          <a:lstStyle/>
          <a:p>
            <a:pPr marL="0" indent="0">
              <a:buNone/>
            </a:pPr>
            <a:endParaRPr lang="en-US" sz="44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2050" name="Picture 2" descr="Image result for twisted pair c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1" y="1695303"/>
            <a:ext cx="9905999" cy="481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577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 category Twisted </a:t>
            </a:r>
            <a:r>
              <a:rPr lang="en-US" b="1" dirty="0"/>
              <a:t>Pair Cables</a:t>
            </a:r>
          </a:p>
        </p:txBody>
      </p:sp>
      <p:sp>
        <p:nvSpPr>
          <p:cNvPr id="3" name="Content Placeholder 2"/>
          <p:cNvSpPr>
            <a:spLocks noGrp="1"/>
          </p:cNvSpPr>
          <p:nvPr>
            <p:ph idx="1"/>
          </p:nvPr>
        </p:nvSpPr>
        <p:spPr>
          <a:xfrm>
            <a:off x="1141413" y="2097088"/>
            <a:ext cx="9905999" cy="4007622"/>
          </a:xfrm>
        </p:spPr>
        <p:txBody>
          <a:bodyPr>
            <a:noAutofit/>
          </a:bodyPr>
          <a:lstStyle/>
          <a:p>
            <a:pPr marL="0" indent="0">
              <a:buNone/>
            </a:pPr>
            <a:endParaRPr lang="en-US" sz="44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3074" name="Picture 2" descr="https://media.licdn.com/mpr/mpr/AAEAAQAAAAAAAAj3AAAAJDk5ZTZmMGRmLTZkNWQtNGI3OC04NDYwLTI1NWE2NTZjOTg4M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83" y="1815058"/>
            <a:ext cx="10548658" cy="4258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5995851"/>
            <a:ext cx="9675811" cy="365760"/>
          </a:xfrm>
          <a:prstGeom prst="rect">
            <a:avLst/>
          </a:prstGeom>
          <a:noFill/>
        </p:spPr>
        <p:txBody>
          <a:bodyPr wrap="square" rtlCol="0">
            <a:spAutoFit/>
          </a:bodyPr>
          <a:lstStyle/>
          <a:p>
            <a:pPr algn="ctr"/>
            <a:r>
              <a:rPr lang="en-US" dirty="0"/>
              <a:t>https://www.linkedin.com/pulse/guide-choosing-suitable-ethernet-cables-kerry-zhang</a:t>
            </a:r>
          </a:p>
        </p:txBody>
      </p:sp>
    </p:spTree>
    <p:extLst>
      <p:ext uri="{BB962C8B-B14F-4D97-AF65-F5344CB8AC3E}">
        <p14:creationId xmlns:p14="http://schemas.microsoft.com/office/powerpoint/2010/main" val="2700011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RJ45 for Twisted </a:t>
            </a:r>
            <a:r>
              <a:rPr lang="en-US" b="1" dirty="0"/>
              <a:t>Pair Cables</a:t>
            </a:r>
          </a:p>
        </p:txBody>
      </p:sp>
      <p:sp>
        <p:nvSpPr>
          <p:cNvPr id="3" name="Content Placeholder 2"/>
          <p:cNvSpPr>
            <a:spLocks noGrp="1"/>
          </p:cNvSpPr>
          <p:nvPr>
            <p:ph idx="1"/>
          </p:nvPr>
        </p:nvSpPr>
        <p:spPr>
          <a:xfrm>
            <a:off x="1141413" y="2097088"/>
            <a:ext cx="9905999" cy="4007622"/>
          </a:xfrm>
        </p:spPr>
        <p:txBody>
          <a:bodyPr>
            <a:noAutofit/>
          </a:bodyPr>
          <a:lstStyle/>
          <a:p>
            <a:pPr marL="0" indent="0">
              <a:buNone/>
            </a:pPr>
            <a:endParaRPr lang="en-US" sz="44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
        <p:nvSpPr>
          <p:cNvPr id="5" name="TextBox 4"/>
          <p:cNvSpPr txBox="1"/>
          <p:nvPr/>
        </p:nvSpPr>
        <p:spPr>
          <a:xfrm>
            <a:off x="1371600" y="5995851"/>
            <a:ext cx="9675811" cy="365760"/>
          </a:xfrm>
          <a:prstGeom prst="rect">
            <a:avLst/>
          </a:prstGeom>
          <a:noFill/>
        </p:spPr>
        <p:txBody>
          <a:bodyPr wrap="square" rtlCol="0">
            <a:spAutoFit/>
          </a:bodyPr>
          <a:lstStyle/>
          <a:p>
            <a:pPr algn="ctr"/>
            <a:r>
              <a:rPr lang="en-US" dirty="0"/>
              <a:t>https://www.linkedin.com/pulse/guide-choosing-suitable-ethernet-cables-kerry-zhang</a:t>
            </a:r>
          </a:p>
        </p:txBody>
      </p:sp>
      <p:pic>
        <p:nvPicPr>
          <p:cNvPr id="4098" name="Picture 2" descr="Image result for utp rj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75" y="2097088"/>
            <a:ext cx="5834154" cy="45007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utp rj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429" y="2074096"/>
            <a:ext cx="5489983" cy="452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197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4" y="1545334"/>
            <a:ext cx="2153194" cy="1478570"/>
          </a:xfrm>
        </p:spPr>
        <p:txBody>
          <a:bodyPr/>
          <a:lstStyle/>
          <a:p>
            <a:r>
              <a:rPr lang="en-US" b="1" dirty="0" smtClean="0"/>
              <a:t>RJ45 </a:t>
            </a:r>
            <a:br>
              <a:rPr lang="en-US" b="1" dirty="0" smtClean="0"/>
            </a:br>
            <a:r>
              <a:rPr lang="en-US" b="1" dirty="0" smtClean="0"/>
              <a:t>Ports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5122" name="Picture 2" descr="Image result for rj 45 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5968"/>
            <a:ext cx="12192000" cy="37620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rj 45 port"/>
          <p:cNvPicPr>
            <a:picLocks noChangeAspect="1" noChangeArrowheads="1"/>
          </p:cNvPicPr>
          <p:nvPr/>
        </p:nvPicPr>
        <p:blipFill rotWithShape="1">
          <a:blip r:embed="rId4">
            <a:extLst>
              <a:ext uri="{28A0092B-C50C-407E-A947-70E740481C1C}">
                <a14:useLocalDpi xmlns:a14="http://schemas.microsoft.com/office/drawing/2010/main" val="0"/>
              </a:ext>
            </a:extLst>
          </a:blip>
          <a:srcRect b="10154"/>
          <a:stretch/>
        </p:blipFill>
        <p:spPr bwMode="auto">
          <a:xfrm>
            <a:off x="2667001" y="0"/>
            <a:ext cx="9525000" cy="309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40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transmission media</a:t>
            </a:r>
            <a:endParaRPr lang="en-US" dirty="0"/>
          </a:p>
        </p:txBody>
      </p:sp>
      <p:sp>
        <p:nvSpPr>
          <p:cNvPr id="3" name="Content Placeholder 2"/>
          <p:cNvSpPr>
            <a:spLocks noGrp="1"/>
          </p:cNvSpPr>
          <p:nvPr>
            <p:ph idx="1"/>
          </p:nvPr>
        </p:nvSpPr>
        <p:spPr>
          <a:xfrm>
            <a:off x="1141413" y="2097088"/>
            <a:ext cx="9905999" cy="4007622"/>
          </a:xfrm>
        </p:spPr>
        <p:txBody>
          <a:bodyPr>
            <a:noAutofit/>
          </a:bodyPr>
          <a:lstStyle/>
          <a:p>
            <a:pPr marL="457200" indent="-457200">
              <a:buFont typeface="+mj-lt"/>
              <a:buAutoNum type="arabicPeriod"/>
            </a:pPr>
            <a:r>
              <a:rPr lang="en-US" dirty="0" smtClean="0">
                <a:solidFill>
                  <a:srgbClr val="FFFF00"/>
                </a:solidFill>
              </a:rPr>
              <a:t>Bound transmission media or Guided transmission media</a:t>
            </a:r>
          </a:p>
          <a:p>
            <a:pPr lvl="1"/>
            <a:r>
              <a:rPr lang="en-US" dirty="0" smtClean="0"/>
              <a:t>Twisted Pair Cables</a:t>
            </a:r>
          </a:p>
          <a:p>
            <a:pPr lvl="1"/>
            <a:r>
              <a:rPr lang="en-US" dirty="0" smtClean="0"/>
              <a:t>Co-axial Cables</a:t>
            </a:r>
          </a:p>
          <a:p>
            <a:pPr lvl="1"/>
            <a:r>
              <a:rPr lang="en-US" dirty="0" err="1" smtClean="0"/>
              <a:t>Fibre</a:t>
            </a:r>
            <a:r>
              <a:rPr lang="en-US" dirty="0" smtClean="0"/>
              <a:t> Optics Cable</a:t>
            </a:r>
            <a:endParaRPr lang="en-US" dirty="0" smtClean="0"/>
          </a:p>
          <a:p>
            <a:pPr marL="457200" indent="-457200">
              <a:buFont typeface="+mj-lt"/>
              <a:buAutoNum type="arabicPeriod"/>
            </a:pPr>
            <a:r>
              <a:rPr lang="en-US" dirty="0" smtClean="0">
                <a:solidFill>
                  <a:srgbClr val="FFFF00"/>
                </a:solidFill>
              </a:rPr>
              <a:t>Unbound transmission media or Unguided transmission media</a:t>
            </a:r>
          </a:p>
          <a:p>
            <a:pPr lvl="1"/>
            <a:r>
              <a:rPr lang="en-US" dirty="0" smtClean="0"/>
              <a:t>Microwave</a:t>
            </a:r>
          </a:p>
          <a:p>
            <a:pPr lvl="1"/>
            <a:r>
              <a:rPr lang="en-US" dirty="0" err="1" smtClean="0"/>
              <a:t>Radiowave</a:t>
            </a:r>
            <a:endParaRPr lang="en-US" dirty="0" smtClean="0"/>
          </a:p>
          <a:p>
            <a:pPr lvl="1"/>
            <a:r>
              <a:rPr lang="en-US" dirty="0" smtClean="0"/>
              <a:t>Infrared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723909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7700" y="2643261"/>
            <a:ext cx="7571512" cy="1478570"/>
          </a:xfrm>
        </p:spPr>
        <p:txBody>
          <a:bodyPr/>
          <a:lstStyle/>
          <a:p>
            <a:pPr algn="ctr"/>
            <a:r>
              <a:rPr lang="en-US" dirty="0" smtClean="0"/>
              <a:t>1.2 Co-Axial Cables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510608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9789252" cy="1067209"/>
          </a:xfrm>
        </p:spPr>
        <p:txBody>
          <a:bodyPr>
            <a:normAutofit/>
          </a:bodyPr>
          <a:lstStyle/>
          <a:p>
            <a:r>
              <a:rPr lang="en-US" sz="6600" dirty="0" smtClean="0"/>
              <a:t>Compute</a:t>
            </a:r>
            <a:r>
              <a:rPr lang="en-US" sz="6600" i="1" dirty="0" smtClean="0"/>
              <a:t>r</a:t>
            </a:r>
            <a:r>
              <a:rPr lang="en-US" sz="6600" dirty="0" smtClean="0"/>
              <a:t> Networking</a:t>
            </a:r>
            <a:endParaRPr lang="en-US" sz="6600" dirty="0"/>
          </a:p>
        </p:txBody>
      </p:sp>
      <p:sp>
        <p:nvSpPr>
          <p:cNvPr id="3" name="Subtitle 2"/>
          <p:cNvSpPr>
            <a:spLocks noGrp="1"/>
          </p:cNvSpPr>
          <p:nvPr>
            <p:ph type="subTitle" idx="1"/>
          </p:nvPr>
        </p:nvSpPr>
        <p:spPr>
          <a:xfrm>
            <a:off x="1445351" y="3095801"/>
            <a:ext cx="8791575" cy="682579"/>
          </a:xfrm>
        </p:spPr>
        <p:txBody>
          <a:bodyPr>
            <a:noAutofit/>
          </a:bodyPr>
          <a:lstStyle/>
          <a:p>
            <a:pPr algn="ctr"/>
            <a:r>
              <a:rPr lang="en-US" sz="4400" dirty="0" smtClean="0">
                <a:solidFill>
                  <a:schemeClr val="bg2">
                    <a:lumMod val="75000"/>
                  </a:schemeClr>
                </a:solidFill>
                <a:effectLst>
                  <a:outerShdw blurRad="38100" dist="38100" dir="2700000" algn="tl">
                    <a:srgbClr val="000000">
                      <a:alpha val="43137"/>
                    </a:srgbClr>
                  </a:outerShdw>
                </a:effectLst>
              </a:rPr>
              <a:t>Transmission media</a:t>
            </a:r>
            <a:endParaRPr lang="en-US" sz="4400" dirty="0">
              <a:solidFill>
                <a:schemeClr val="bg2">
                  <a:lumMod val="7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126" y="3900967"/>
            <a:ext cx="2727279" cy="27136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3220130" y="5291193"/>
            <a:ext cx="5242015" cy="1323439"/>
          </a:xfrm>
          <a:prstGeom prst="rect">
            <a:avLst/>
          </a:prstGeom>
          <a:noFill/>
        </p:spPr>
        <p:txBody>
          <a:bodyPr wrap="square" lIns="91440" tIns="45720" rIns="91440" bIns="45720">
            <a:spAutoFit/>
          </a:bodyPr>
          <a:lstStyle/>
          <a:p>
            <a:pPr algn="ctr"/>
            <a:r>
              <a:rPr lang="en-US" sz="4000" dirty="0" smtClean="0">
                <a:ln w="0"/>
                <a:solidFill>
                  <a:schemeClr val="accent2">
                    <a:lumMod val="75000"/>
                  </a:schemeClr>
                </a:solidFill>
                <a:effectLst>
                  <a:outerShdw blurRad="38100" dist="19050" dir="2700000" algn="tl" rotWithShape="0">
                    <a:schemeClr val="dk1">
                      <a:alpha val="40000"/>
                    </a:schemeClr>
                  </a:outerShdw>
                </a:effectLst>
              </a:rPr>
              <a:t>By: Suresh Khanal</a:t>
            </a:r>
          </a:p>
          <a:p>
            <a:pPr algn="ctr"/>
            <a:r>
              <a:rPr lang="en-US" sz="4000" b="0" cap="none" spc="0" dirty="0" smtClean="0">
                <a:ln w="0"/>
                <a:solidFill>
                  <a:schemeClr val="accent2">
                    <a:lumMod val="75000"/>
                  </a:schemeClr>
                </a:solidFill>
                <a:effectLst>
                  <a:outerShdw blurRad="38100" dist="19050" dir="2700000" algn="tl" rotWithShape="0">
                    <a:schemeClr val="dk1">
                      <a:alpha val="40000"/>
                    </a:schemeClr>
                  </a:outerShdw>
                </a:effectLst>
              </a:rPr>
              <a:t>For http://mcqSets.com</a:t>
            </a:r>
            <a:endParaRPr lang="en-US" sz="4000" b="0" cap="none" spc="0" dirty="0">
              <a:ln w="0"/>
              <a:solidFill>
                <a:schemeClr val="accent2">
                  <a:lumMod val="75000"/>
                </a:schemeClr>
              </a:solidFill>
              <a:effectLst>
                <a:outerShdw blurRad="38100" dist="19050" dir="2700000" algn="tl" rotWithShape="0">
                  <a:schemeClr val="dk1">
                    <a:alpha val="40000"/>
                  </a:schemeClr>
                </a:outerShdw>
              </a:effectLst>
            </a:endParaRPr>
          </a:p>
        </p:txBody>
      </p:sp>
      <p:sp>
        <p:nvSpPr>
          <p:cNvPr id="7" name="TextBox 6"/>
          <p:cNvSpPr txBox="1"/>
          <p:nvPr/>
        </p:nvSpPr>
        <p:spPr>
          <a:xfrm>
            <a:off x="1876424" y="2022648"/>
            <a:ext cx="2943434" cy="923330"/>
          </a:xfrm>
          <a:prstGeom prst="rect">
            <a:avLst/>
          </a:prstGeom>
          <a:noFill/>
        </p:spPr>
        <p:txBody>
          <a:bodyPr wrap="none" rtlCol="0">
            <a:spAutoFit/>
          </a:bodyPr>
          <a:lstStyle/>
          <a:p>
            <a:r>
              <a:rPr lang="en-US" sz="5400" dirty="0" smtClean="0"/>
              <a:t>Lesson </a:t>
            </a:r>
            <a:r>
              <a:rPr lang="en-US" sz="5400" dirty="0" smtClean="0"/>
              <a:t>#2</a:t>
            </a:r>
            <a:endParaRPr lang="en-US" dirty="0"/>
          </a:p>
        </p:txBody>
      </p:sp>
    </p:spTree>
    <p:extLst>
      <p:ext uri="{BB962C8B-B14F-4D97-AF65-F5344CB8AC3E}">
        <p14:creationId xmlns:p14="http://schemas.microsoft.com/office/powerpoint/2010/main" val="3696793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3" name="Content Placeholder 2"/>
          <p:cNvSpPr>
            <a:spLocks noGrp="1"/>
          </p:cNvSpPr>
          <p:nvPr>
            <p:ph idx="1"/>
          </p:nvPr>
        </p:nvSpPr>
        <p:spPr>
          <a:xfrm>
            <a:off x="1141412" y="2097088"/>
            <a:ext cx="9905999" cy="959621"/>
          </a:xfrm>
        </p:spPr>
        <p:txBody>
          <a:bodyPr>
            <a:noAutofit/>
          </a:bodyPr>
          <a:lstStyle/>
          <a:p>
            <a:pPr marL="0" indent="0">
              <a:buNone/>
            </a:pPr>
            <a:r>
              <a:rPr lang="en-US" dirty="0"/>
              <a:t>A solid central conductor surrounded by insulating material and then by a cylindrical shield woven from fine wires is known as </a:t>
            </a:r>
            <a:r>
              <a:rPr lang="en-US" i="1" dirty="0"/>
              <a:t>co-axial cable</a:t>
            </a:r>
            <a:r>
              <a:rPr lang="en-US" dirty="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6148" name="Picture 4" descr="Image result for coaxial c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228" y="3372458"/>
            <a:ext cx="4466365" cy="316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84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3" name="Content Placeholder 2"/>
          <p:cNvSpPr>
            <a:spLocks noGrp="1"/>
          </p:cNvSpPr>
          <p:nvPr>
            <p:ph idx="1"/>
          </p:nvPr>
        </p:nvSpPr>
        <p:spPr>
          <a:xfrm>
            <a:off x="430212" y="2364608"/>
            <a:ext cx="6115731" cy="959621"/>
          </a:xfrm>
        </p:spPr>
        <p:txBody>
          <a:bodyPr>
            <a:noAutofit/>
          </a:bodyPr>
          <a:lstStyle/>
          <a:p>
            <a:pPr marL="0" indent="0">
              <a:buNone/>
            </a:pPr>
            <a:r>
              <a:rPr lang="en-US" dirty="0" smtClean="0"/>
              <a:t>Co-axial cables are terminated with a connector known as BNC connector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717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767"/>
          <a:stretch/>
        </p:blipFill>
        <p:spPr bwMode="auto">
          <a:xfrm>
            <a:off x="-14514" y="3383143"/>
            <a:ext cx="4720770" cy="33650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827" y="3383143"/>
            <a:ext cx="3365050" cy="33650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co axial nic c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7143" y="2635812"/>
            <a:ext cx="4934857" cy="411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65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7700" y="2643261"/>
            <a:ext cx="7571512" cy="1478570"/>
          </a:xfrm>
        </p:spPr>
        <p:txBody>
          <a:bodyPr/>
          <a:lstStyle/>
          <a:p>
            <a:pPr algn="ctr"/>
            <a:r>
              <a:rPr lang="en-US" dirty="0" smtClean="0"/>
              <a:t>1.3 Fiber-Optics </a:t>
            </a:r>
            <a:r>
              <a:rPr lang="en-US" dirty="0"/>
              <a:t>cable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2230697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Fiber-Optics cable</a:t>
            </a:r>
            <a:endParaRPr lang="en-US" dirty="0"/>
          </a:p>
        </p:txBody>
      </p:sp>
      <p:sp>
        <p:nvSpPr>
          <p:cNvPr id="3" name="Content Placeholder 2"/>
          <p:cNvSpPr>
            <a:spLocks noGrp="1"/>
          </p:cNvSpPr>
          <p:nvPr>
            <p:ph idx="1"/>
          </p:nvPr>
        </p:nvSpPr>
        <p:spPr>
          <a:xfrm>
            <a:off x="1141412" y="2822803"/>
            <a:ext cx="4403045" cy="3621541"/>
          </a:xfrm>
        </p:spPr>
        <p:txBody>
          <a:bodyPr>
            <a:noAutofit/>
          </a:bodyPr>
          <a:lstStyle/>
          <a:p>
            <a:pPr marL="0" indent="0">
              <a:buNone/>
            </a:pPr>
            <a:r>
              <a:rPr lang="en-US" dirty="0"/>
              <a:t>A cable with central glass tube covered with protective shield which transmit data using photons is </a:t>
            </a:r>
            <a:r>
              <a:rPr lang="en-US" i="1" dirty="0"/>
              <a:t>fiber optics cable</a:t>
            </a:r>
            <a:r>
              <a:rPr lang="en-US" dirty="0"/>
              <a:t>. These cables transmit data via concentrated bursts of laser beams which are carried through bundles of hair thin glass fibers.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8198" name="Picture 6" descr="Image result for fibre optic cabl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301" y="2278744"/>
            <a:ext cx="6526157" cy="453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06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Fiber-Optics cable</a:t>
            </a:r>
            <a:endParaRPr lang="en-US" dirty="0"/>
          </a:p>
        </p:txBody>
      </p:sp>
      <p:sp>
        <p:nvSpPr>
          <p:cNvPr id="3" name="Content Placeholder 2"/>
          <p:cNvSpPr>
            <a:spLocks noGrp="1"/>
          </p:cNvSpPr>
          <p:nvPr>
            <p:ph idx="1"/>
          </p:nvPr>
        </p:nvSpPr>
        <p:spPr>
          <a:xfrm>
            <a:off x="1141412" y="2822803"/>
            <a:ext cx="4403045" cy="3621541"/>
          </a:xfrm>
        </p:spPr>
        <p:txBody>
          <a:bodyPr>
            <a:noAutofit/>
          </a:bodyPr>
          <a:lstStyle/>
          <a:p>
            <a:pPr marL="0" indent="0">
              <a:buNone/>
            </a:pPr>
            <a:r>
              <a:rPr lang="en-US" dirty="0"/>
              <a:t>A cable with central glass tube covered with protective shield which transmit data using photons is </a:t>
            </a:r>
            <a:r>
              <a:rPr lang="en-US" i="1" dirty="0"/>
              <a:t>fiber optics cable</a:t>
            </a:r>
            <a:r>
              <a:rPr lang="en-US" dirty="0"/>
              <a:t>. These cables transmit data via concentrated bursts of laser beams which are carried through bundles of hair thin glass fibers.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429" y="1843315"/>
            <a:ext cx="6647543" cy="498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36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Fiber-Optics cable</a:t>
            </a:r>
            <a:endParaRPr lang="en-US" dirty="0"/>
          </a:p>
        </p:txBody>
      </p:sp>
      <p:sp>
        <p:nvSpPr>
          <p:cNvPr id="3" name="Content Placeholder 2"/>
          <p:cNvSpPr>
            <a:spLocks noGrp="1"/>
          </p:cNvSpPr>
          <p:nvPr>
            <p:ph idx="1"/>
          </p:nvPr>
        </p:nvSpPr>
        <p:spPr>
          <a:xfrm>
            <a:off x="6250441" y="3282533"/>
            <a:ext cx="4403045" cy="1216895"/>
          </a:xfrm>
        </p:spPr>
        <p:txBody>
          <a:bodyPr>
            <a:noAutofit/>
          </a:bodyPr>
          <a:lstStyle/>
          <a:p>
            <a:pPr marL="0" indent="0">
              <a:buNone/>
            </a:pPr>
            <a:r>
              <a:rPr lang="en-US" dirty="0" smtClean="0"/>
              <a:t>Physical look of fiber optic cable terminated with SC connector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10242" name="Picture 2" descr="Image result for fibre optic c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417" y="1928282"/>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8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0514"/>
            <a:ext cx="9905998" cy="1478570"/>
          </a:xfrm>
        </p:spPr>
        <p:txBody>
          <a:bodyPr/>
          <a:lstStyle/>
          <a:p>
            <a:r>
              <a:rPr lang="en-US" dirty="0"/>
              <a:t>Fiber-Optics </a:t>
            </a:r>
            <a:r>
              <a:rPr lang="en-US" dirty="0" smtClean="0"/>
              <a:t>cable Connectors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pic>
        <p:nvPicPr>
          <p:cNvPr id="1126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0" y="1721212"/>
            <a:ext cx="12201749" cy="543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24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transmission media</a:t>
            </a:r>
            <a:endParaRPr lang="en-US" dirty="0"/>
          </a:p>
        </p:txBody>
      </p:sp>
      <p:sp>
        <p:nvSpPr>
          <p:cNvPr id="3" name="Content Placeholder 2"/>
          <p:cNvSpPr>
            <a:spLocks noGrp="1"/>
          </p:cNvSpPr>
          <p:nvPr>
            <p:ph idx="1"/>
          </p:nvPr>
        </p:nvSpPr>
        <p:spPr>
          <a:xfrm>
            <a:off x="1141413" y="2097088"/>
            <a:ext cx="9905999" cy="4007622"/>
          </a:xfrm>
        </p:spPr>
        <p:txBody>
          <a:bodyPr>
            <a:noAutofit/>
          </a:bodyPr>
          <a:lstStyle/>
          <a:p>
            <a:pPr marL="457200" indent="-457200">
              <a:buFont typeface="+mj-lt"/>
              <a:buAutoNum type="arabicPeriod"/>
            </a:pPr>
            <a:r>
              <a:rPr lang="en-US" dirty="0" smtClean="0">
                <a:solidFill>
                  <a:srgbClr val="FFFF00"/>
                </a:solidFill>
              </a:rPr>
              <a:t>Bound transmission media or Guided transmission media</a:t>
            </a:r>
          </a:p>
          <a:p>
            <a:pPr lvl="1"/>
            <a:r>
              <a:rPr lang="en-US" dirty="0" smtClean="0"/>
              <a:t>Twisted Pair Cables</a:t>
            </a:r>
          </a:p>
          <a:p>
            <a:pPr lvl="1"/>
            <a:r>
              <a:rPr lang="en-US" dirty="0" smtClean="0"/>
              <a:t>Co-axial Cables</a:t>
            </a:r>
          </a:p>
          <a:p>
            <a:pPr lvl="1"/>
            <a:r>
              <a:rPr lang="en-US" dirty="0" err="1" smtClean="0"/>
              <a:t>Fibre</a:t>
            </a:r>
            <a:r>
              <a:rPr lang="en-US" dirty="0" smtClean="0"/>
              <a:t> Optics Cable</a:t>
            </a:r>
            <a:endParaRPr lang="en-US" dirty="0" smtClean="0"/>
          </a:p>
          <a:p>
            <a:pPr marL="457200" indent="-457200">
              <a:buFont typeface="+mj-lt"/>
              <a:buAutoNum type="arabicPeriod"/>
            </a:pPr>
            <a:r>
              <a:rPr lang="en-US" dirty="0" smtClean="0">
                <a:solidFill>
                  <a:srgbClr val="FFFF00"/>
                </a:solidFill>
              </a:rPr>
              <a:t>Unbound transmission media or Unguided transmission media</a:t>
            </a:r>
          </a:p>
          <a:p>
            <a:pPr lvl="1"/>
            <a:r>
              <a:rPr lang="en-US" dirty="0" smtClean="0"/>
              <a:t>Microwave</a:t>
            </a:r>
          </a:p>
          <a:p>
            <a:pPr lvl="1"/>
            <a:r>
              <a:rPr lang="en-US" dirty="0" err="1" smtClean="0"/>
              <a:t>Radiowave</a:t>
            </a:r>
            <a:endParaRPr lang="en-US" dirty="0" smtClean="0"/>
          </a:p>
          <a:p>
            <a:pPr lvl="1"/>
            <a:r>
              <a:rPr lang="en-US" dirty="0" smtClean="0"/>
              <a:t>Infrared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1630163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1714" y="2643261"/>
            <a:ext cx="8277498" cy="1478570"/>
          </a:xfrm>
        </p:spPr>
        <p:txBody>
          <a:bodyPr>
            <a:normAutofit/>
          </a:bodyPr>
          <a:lstStyle/>
          <a:p>
            <a:pPr algn="ctr"/>
            <a:r>
              <a:rPr lang="en-US" sz="4000" dirty="0" smtClean="0"/>
              <a:t>2. Unbound Transmission Media</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125986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402481"/>
            <a:ext cx="9905998" cy="1478570"/>
          </a:xfrm>
        </p:spPr>
        <p:txBody>
          <a:bodyPr/>
          <a:lstStyle/>
          <a:p>
            <a:r>
              <a:rPr lang="en-US" dirty="0" smtClean="0"/>
              <a:t>Unbound Transmission Media</a:t>
            </a:r>
            <a:endParaRPr lang="en-US" dirty="0"/>
          </a:p>
        </p:txBody>
      </p:sp>
      <p:sp>
        <p:nvSpPr>
          <p:cNvPr id="3" name="Content Placeholder 2"/>
          <p:cNvSpPr>
            <a:spLocks noGrp="1"/>
          </p:cNvSpPr>
          <p:nvPr>
            <p:ph idx="1"/>
          </p:nvPr>
        </p:nvSpPr>
        <p:spPr>
          <a:xfrm>
            <a:off x="1141414" y="1891211"/>
            <a:ext cx="9905999" cy="4389120"/>
          </a:xfrm>
        </p:spPr>
        <p:txBody>
          <a:bodyPr>
            <a:noAutofit/>
          </a:bodyPr>
          <a:lstStyle/>
          <a:p>
            <a:pPr marL="0" indent="0">
              <a:buNone/>
            </a:pPr>
            <a:r>
              <a:rPr lang="en-US" i="1" dirty="0"/>
              <a:t>Unbound transmission </a:t>
            </a:r>
            <a:r>
              <a:rPr lang="en-US" dirty="0"/>
              <a:t>media extend beyond the limiting confines of cabling. </a:t>
            </a:r>
            <a:endParaRPr lang="en-US" dirty="0" smtClean="0"/>
          </a:p>
          <a:p>
            <a:pPr marL="0" indent="0">
              <a:buNone/>
            </a:pPr>
            <a:endParaRPr lang="en-US" dirty="0"/>
          </a:p>
          <a:p>
            <a:pPr marL="0" indent="0">
              <a:buNone/>
            </a:pPr>
            <a:r>
              <a:rPr lang="en-US" dirty="0" smtClean="0"/>
              <a:t>They </a:t>
            </a:r>
            <a:r>
              <a:rPr lang="en-US" dirty="0"/>
              <a:t>provide an excellent communication alternative for WANS. The lack of physical restrictions provides larger bandwidth as well as wide area capabilities. Unbound media typically operate at very high frequencies. </a:t>
            </a:r>
            <a:endParaRPr lang="en-US" dirty="0" smtClean="0"/>
          </a:p>
          <a:p>
            <a:pPr marL="0" indent="0">
              <a:buNone/>
            </a:pPr>
            <a:endParaRPr lang="en-US" dirty="0"/>
          </a:p>
          <a:p>
            <a:pPr marL="0" indent="0">
              <a:buNone/>
            </a:pPr>
            <a:r>
              <a:rPr lang="en-US" dirty="0" smtClean="0"/>
              <a:t>The </a:t>
            </a:r>
            <a:r>
              <a:rPr lang="en-US" dirty="0"/>
              <a:t>three types of unbound transmission media are: Radio wave, Micro wave, Infrared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576" y="703263"/>
            <a:ext cx="2857500" cy="571500"/>
          </a:xfrm>
          <a:prstGeom prst="rect">
            <a:avLst/>
          </a:prstGeom>
        </p:spPr>
      </p:pic>
    </p:spTree>
    <p:extLst>
      <p:ext uri="{BB962C8B-B14F-4D97-AF65-F5344CB8AC3E}">
        <p14:creationId xmlns:p14="http://schemas.microsoft.com/office/powerpoint/2010/main" val="2965193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Topics:</a:t>
            </a:r>
            <a:endParaRPr lang="en-US" sz="4800" dirty="0"/>
          </a:p>
        </p:txBody>
      </p:sp>
      <p:sp>
        <p:nvSpPr>
          <p:cNvPr id="3" name="Content Placeholder 2"/>
          <p:cNvSpPr>
            <a:spLocks noGrp="1"/>
          </p:cNvSpPr>
          <p:nvPr>
            <p:ph idx="1"/>
          </p:nvPr>
        </p:nvSpPr>
        <p:spPr/>
        <p:txBody>
          <a:bodyPr>
            <a:normAutofit/>
          </a:bodyPr>
          <a:lstStyle/>
          <a:p>
            <a:r>
              <a:rPr lang="en-US" sz="3600" dirty="0" smtClean="0"/>
              <a:t>What is transmission media</a:t>
            </a:r>
            <a:endParaRPr lang="en-US" sz="3600" dirty="0" smtClean="0"/>
          </a:p>
          <a:p>
            <a:r>
              <a:rPr lang="en-US" sz="3600" dirty="0" smtClean="0"/>
              <a:t>Types of transmission media</a:t>
            </a:r>
            <a:endParaRPr lang="en-US" sz="3600" dirty="0" smtClean="0"/>
          </a:p>
          <a:p>
            <a:pPr lvl="1"/>
            <a:r>
              <a:rPr lang="en-US" sz="3200" dirty="0" smtClean="0"/>
              <a:t>Bound transmission media</a:t>
            </a:r>
          </a:p>
          <a:p>
            <a:pPr lvl="1"/>
            <a:r>
              <a:rPr lang="en-US" sz="3200" dirty="0" smtClean="0"/>
              <a:t>Unbound transmission media</a:t>
            </a:r>
            <a:endParaRPr lang="en-US" sz="3200" dirty="0" smtClean="0"/>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743521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a:t>
            </a:r>
            <a:r>
              <a:rPr lang="en-US" dirty="0" smtClean="0"/>
              <a:t>Wave	</a:t>
            </a:r>
            <a:endParaRPr lang="en-US" dirty="0"/>
          </a:p>
        </p:txBody>
      </p:sp>
      <p:sp>
        <p:nvSpPr>
          <p:cNvPr id="3" name="Content Placeholder 2"/>
          <p:cNvSpPr>
            <a:spLocks noGrp="1"/>
          </p:cNvSpPr>
          <p:nvPr>
            <p:ph idx="1"/>
          </p:nvPr>
        </p:nvSpPr>
        <p:spPr>
          <a:xfrm>
            <a:off x="1141412" y="2249486"/>
            <a:ext cx="5273902" cy="3759427"/>
          </a:xfrm>
        </p:spPr>
        <p:txBody>
          <a:bodyPr>
            <a:normAutofit/>
          </a:bodyPr>
          <a:lstStyle/>
          <a:p>
            <a:r>
              <a:rPr lang="en-US" dirty="0" smtClean="0"/>
              <a:t>Radio waves makes it possible to connect to the network when running cables is difficult or more expensive.</a:t>
            </a:r>
          </a:p>
          <a:p>
            <a:r>
              <a:rPr lang="en-US" b="1" dirty="0" smtClean="0"/>
              <a:t>In</a:t>
            </a:r>
            <a:r>
              <a:rPr lang="en-US" dirty="0"/>
              <a:t> </a:t>
            </a:r>
            <a:r>
              <a:rPr lang="en-US" dirty="0" smtClean="0"/>
              <a:t>wireless networking, air </a:t>
            </a:r>
            <a:r>
              <a:rPr lang="en-US" dirty="0"/>
              <a:t>is the vehicle through which the data is carried, just as Ethernet uses copper cable</a:t>
            </a:r>
            <a:endParaRPr lang="en-US" dirty="0"/>
          </a:p>
        </p:txBody>
      </p:sp>
      <p:pic>
        <p:nvPicPr>
          <p:cNvPr id="12294" name="Picture 6" descr="Image result for radio wave networking"/>
          <p:cNvPicPr>
            <a:picLocks noChangeAspect="1" noChangeArrowheads="1"/>
          </p:cNvPicPr>
          <p:nvPr/>
        </p:nvPicPr>
        <p:blipFill rotWithShape="1">
          <a:blip r:embed="rId2">
            <a:extLst>
              <a:ext uri="{28A0092B-C50C-407E-A947-70E740481C1C}">
                <a14:useLocalDpi xmlns:a14="http://schemas.microsoft.com/office/drawing/2010/main" val="0"/>
              </a:ext>
            </a:extLst>
          </a:blip>
          <a:srcRect l="3889" t="25559" r="6785" b="6999"/>
          <a:stretch/>
        </p:blipFill>
        <p:spPr bwMode="auto">
          <a:xfrm>
            <a:off x="6763657" y="2394857"/>
            <a:ext cx="4296230" cy="307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18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4364" y="1940774"/>
            <a:ext cx="4161253" cy="1478570"/>
          </a:xfrm>
        </p:spPr>
        <p:txBody>
          <a:bodyPr/>
          <a:lstStyle/>
          <a:p>
            <a:r>
              <a:rPr lang="en-US" dirty="0"/>
              <a:t>Radio </a:t>
            </a:r>
            <a:r>
              <a:rPr lang="en-US" dirty="0" smtClean="0"/>
              <a:t>Wave	</a:t>
            </a:r>
            <a:endParaRPr lang="en-US" dirty="0"/>
          </a:p>
        </p:txBody>
      </p:sp>
      <p:pic>
        <p:nvPicPr>
          <p:cNvPr id="12294" name="Picture 6" descr="Image result for radio wave networking"/>
          <p:cNvPicPr>
            <a:picLocks noChangeAspect="1" noChangeArrowheads="1"/>
          </p:cNvPicPr>
          <p:nvPr/>
        </p:nvPicPr>
        <p:blipFill rotWithShape="1">
          <a:blip r:embed="rId2">
            <a:extLst>
              <a:ext uri="{28A0092B-C50C-407E-A947-70E740481C1C}">
                <a14:useLocalDpi xmlns:a14="http://schemas.microsoft.com/office/drawing/2010/main" val="0"/>
              </a:ext>
            </a:extLst>
          </a:blip>
          <a:srcRect l="3889" t="25559" r="6785" b="6999"/>
          <a:stretch/>
        </p:blipFill>
        <p:spPr bwMode="auto">
          <a:xfrm>
            <a:off x="6763657" y="2394857"/>
            <a:ext cx="4296230" cy="307702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Sky Wave Propagation (HF)&#10;Normally only one hop&#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630" y="0"/>
            <a:ext cx="9213624" cy="6917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8505371" y="3274054"/>
            <a:ext cx="6491714" cy="369332"/>
          </a:xfrm>
          <a:prstGeom prst="rect">
            <a:avLst/>
          </a:prstGeom>
          <a:noFill/>
        </p:spPr>
        <p:txBody>
          <a:bodyPr wrap="none" rtlCol="0">
            <a:spAutoFit/>
          </a:bodyPr>
          <a:lstStyle/>
          <a:p>
            <a:r>
              <a:rPr lang="en-US" dirty="0"/>
              <a:t>Credits: https://www.slideshare.net/SameerFarooq2/sameer-farooq</a:t>
            </a:r>
          </a:p>
        </p:txBody>
      </p:sp>
    </p:spTree>
    <p:extLst>
      <p:ext uri="{BB962C8B-B14F-4D97-AF65-F5344CB8AC3E}">
        <p14:creationId xmlns:p14="http://schemas.microsoft.com/office/powerpoint/2010/main" val="1114135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Microwave</a:t>
            </a:r>
          </a:p>
        </p:txBody>
      </p:sp>
      <p:sp>
        <p:nvSpPr>
          <p:cNvPr id="3" name="Content Placeholder 2"/>
          <p:cNvSpPr>
            <a:spLocks noGrp="1"/>
          </p:cNvSpPr>
          <p:nvPr>
            <p:ph idx="1"/>
          </p:nvPr>
        </p:nvSpPr>
        <p:spPr>
          <a:xfrm>
            <a:off x="1141412" y="2249486"/>
            <a:ext cx="5273902" cy="1879713"/>
          </a:xfrm>
        </p:spPr>
        <p:txBody>
          <a:bodyPr>
            <a:normAutofit fontScale="92500" lnSpcReduction="20000"/>
          </a:bodyPr>
          <a:lstStyle/>
          <a:p>
            <a:r>
              <a:rPr lang="en-US" i="1" dirty="0"/>
              <a:t>Microwaves</a:t>
            </a:r>
            <a:r>
              <a:rPr lang="en-US" dirty="0"/>
              <a:t> have been used in data communications for a long time. They have a higher frequency than radio waves and therefore can handle larger amounts of data</a:t>
            </a:r>
            <a:r>
              <a:rPr lang="en-US" dirty="0" smtClean="0"/>
              <a:t>.</a:t>
            </a:r>
          </a:p>
        </p:txBody>
      </p:sp>
      <p:sp>
        <p:nvSpPr>
          <p:cNvPr id="4" name="TextBox 3"/>
          <p:cNvSpPr txBox="1"/>
          <p:nvPr/>
        </p:nvSpPr>
        <p:spPr>
          <a:xfrm>
            <a:off x="1117598" y="4281597"/>
            <a:ext cx="955244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Microwave transmission is line of sight (LOS) transmission. The transmit station must be in visible contact with the receive station. This sets a limit on the distance between stations depending on the local geography. Typically the line of sight, due to the Earth’s curvature, is only 50 km to the horizon! Repeater stations must be placed so the data signal can hop, skip and jump across the country.</a:t>
            </a:r>
          </a:p>
        </p:txBody>
      </p:sp>
      <p:pic>
        <p:nvPicPr>
          <p:cNvPr id="15362" name="Picture 2" descr="Microwave Transmi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314" y="1974733"/>
            <a:ext cx="5138349" cy="206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83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a:t>
            </a:r>
            <a:endParaRPr lang="en-US" dirty="0"/>
          </a:p>
        </p:txBody>
      </p:sp>
      <p:sp>
        <p:nvSpPr>
          <p:cNvPr id="3" name="Content Placeholder 2"/>
          <p:cNvSpPr>
            <a:spLocks noGrp="1"/>
          </p:cNvSpPr>
          <p:nvPr>
            <p:ph idx="1"/>
          </p:nvPr>
        </p:nvSpPr>
        <p:spPr>
          <a:xfrm>
            <a:off x="1141412" y="2249486"/>
            <a:ext cx="4243388" cy="3556228"/>
          </a:xfrm>
        </p:spPr>
        <p:txBody>
          <a:bodyPr>
            <a:normAutofit/>
          </a:bodyPr>
          <a:lstStyle/>
          <a:p>
            <a:r>
              <a:rPr lang="en-US" i="1" dirty="0"/>
              <a:t>Infrared</a:t>
            </a:r>
            <a:r>
              <a:rPr lang="en-US" dirty="0"/>
              <a:t> offers a great unbound photonic solution. Like fiber-optic cabling, infrared communications use light, so they are not bound by the limitations of electricity.</a:t>
            </a:r>
            <a:endParaRPr lang="en-US" dirty="0" smtClean="0"/>
          </a:p>
        </p:txBody>
      </p:sp>
      <p:pic>
        <p:nvPicPr>
          <p:cNvPr id="16386" name="Picture 2" descr="https://i2.wp.com/mcqsets.com/wp-content/uploads/2015/04/Infrared-Device.jpg?resize=181%2C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551" y="880361"/>
            <a:ext cx="5367678" cy="504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729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4143" y="2823643"/>
            <a:ext cx="320113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576" y="703263"/>
            <a:ext cx="2857500" cy="571500"/>
          </a:xfrm>
          <a:prstGeom prst="rect">
            <a:avLst/>
          </a:prstGeom>
        </p:spPr>
      </p:pic>
    </p:spTree>
    <p:extLst>
      <p:ext uri="{BB962C8B-B14F-4D97-AF65-F5344CB8AC3E}">
        <p14:creationId xmlns:p14="http://schemas.microsoft.com/office/powerpoint/2010/main" val="3028859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9162" y="2538758"/>
            <a:ext cx="9905998" cy="1478570"/>
          </a:xfrm>
        </p:spPr>
        <p:txBody>
          <a:bodyPr/>
          <a:lstStyle/>
          <a:p>
            <a:pPr algn="ctr"/>
            <a:r>
              <a:rPr lang="en-US" dirty="0" smtClean="0"/>
              <a:t>What is transmission media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2228319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descr="http://blog.frii.com/wp-content/uploads/2015/03/Network-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36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0436085" y="0"/>
            <a:ext cx="1752738" cy="685800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chemeClr val="bg2">
                    <a:lumMod val="60000"/>
                    <a:lumOff val="40000"/>
                  </a:schemeClr>
                </a:solidFill>
                <a:effectLst>
                  <a:outerShdw blurRad="38100" dist="38100" dir="2700000" algn="tl">
                    <a:srgbClr val="000000">
                      <a:alpha val="43137"/>
                    </a:srgbClr>
                  </a:outerShdw>
                </a:effectLst>
              </a:rPr>
              <a:t>Transmission media is the pathway through which data travels in a network. It can be guided as in cables or wires and also unguided transmission media such as in wireless transmission.</a:t>
            </a:r>
            <a:endParaRPr lang="en-US" sz="2000" i="1" dirty="0">
              <a:solidFill>
                <a:schemeClr val="bg2">
                  <a:lumMod val="60000"/>
                  <a:lumOff val="40000"/>
                </a:schemeClr>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867" y="332768"/>
            <a:ext cx="2857500" cy="571500"/>
          </a:xfrm>
          <a:prstGeom prst="rect">
            <a:avLst/>
          </a:prstGeom>
        </p:spPr>
      </p:pic>
    </p:spTree>
    <p:extLst>
      <p:ext uri="{BB962C8B-B14F-4D97-AF65-F5344CB8AC3E}">
        <p14:creationId xmlns:p14="http://schemas.microsoft.com/office/powerpoint/2010/main" val="3013410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descr="http://blog.frii.com/wp-content/uploads/2015/03/Network-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36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331867" y="0"/>
            <a:ext cx="4856956" cy="685800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2000" dirty="0" smtClean="0">
              <a:solidFill>
                <a:schemeClr val="bg2">
                  <a:lumMod val="60000"/>
                  <a:lumOff val="40000"/>
                </a:schemeClr>
              </a:soli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2000" dirty="0">
              <a:solidFill>
                <a:schemeClr val="bg2">
                  <a:lumMod val="60000"/>
                  <a:lumOff val="40000"/>
                </a:schemeClr>
              </a:soli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2000" dirty="0" smtClean="0">
              <a:solidFill>
                <a:schemeClr val="bg2">
                  <a:lumMod val="60000"/>
                  <a:lumOff val="40000"/>
                </a:schemeClr>
              </a:soli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2000" dirty="0">
              <a:solidFill>
                <a:schemeClr val="bg2">
                  <a:lumMod val="60000"/>
                  <a:lumOff val="40000"/>
                </a:schemeClr>
              </a:solidFill>
              <a:effectLst>
                <a:outerShdw blurRad="38100" dist="38100" dir="2700000" algn="tl">
                  <a:srgbClr val="000000">
                    <a:alpha val="43137"/>
                  </a:srgbClr>
                </a:outerShdw>
              </a:effectLst>
            </a:endParaRPr>
          </a:p>
          <a:p>
            <a:pPr marL="0" indent="0">
              <a:buFont typeface="Arial" panose="020B0604020202020204" pitchFamily="34" charset="0"/>
              <a:buNone/>
            </a:pPr>
            <a:r>
              <a:rPr lang="en-US" sz="3200" dirty="0" smtClean="0">
                <a:solidFill>
                  <a:schemeClr val="bg2">
                    <a:lumMod val="60000"/>
                    <a:lumOff val="40000"/>
                  </a:schemeClr>
                </a:solidFill>
                <a:effectLst>
                  <a:outerShdw blurRad="38100" dist="38100" dir="2700000" algn="tl">
                    <a:srgbClr val="000000">
                      <a:alpha val="43137"/>
                    </a:srgbClr>
                  </a:outerShdw>
                </a:effectLst>
              </a:rPr>
              <a:t>Cables used to connect the different nodes of network are also called bound transmission media as they are bound by physical geography.</a:t>
            </a:r>
            <a:endParaRPr lang="en-US" sz="3200" i="1" dirty="0">
              <a:solidFill>
                <a:schemeClr val="bg2">
                  <a:lumMod val="60000"/>
                  <a:lumOff val="40000"/>
                </a:schemeClr>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867" y="332768"/>
            <a:ext cx="2857500" cy="571500"/>
          </a:xfrm>
          <a:prstGeom prst="rect">
            <a:avLst/>
          </a:prstGeom>
        </p:spPr>
      </p:pic>
    </p:spTree>
    <p:extLst>
      <p:ext uri="{BB962C8B-B14F-4D97-AF65-F5344CB8AC3E}">
        <p14:creationId xmlns:p14="http://schemas.microsoft.com/office/powerpoint/2010/main" val="741234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descr="http://blog.frii.com/wp-content/uploads/2015/03/Network-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3608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331867" y="0"/>
            <a:ext cx="4856956" cy="6858000"/>
          </a:xfrm>
          <a:prstGeom prst="rect">
            <a:avLst/>
          </a:prstGeom>
          <a:solidFill>
            <a:srgbClr val="002060"/>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2000" dirty="0" smtClean="0">
              <a:solidFill>
                <a:schemeClr val="bg2">
                  <a:lumMod val="60000"/>
                  <a:lumOff val="40000"/>
                </a:schemeClr>
              </a:soli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2000" dirty="0">
              <a:solidFill>
                <a:schemeClr val="bg2">
                  <a:lumMod val="60000"/>
                  <a:lumOff val="40000"/>
                </a:schemeClr>
              </a:soli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2000" dirty="0" smtClean="0">
              <a:solidFill>
                <a:schemeClr val="bg2">
                  <a:lumMod val="60000"/>
                  <a:lumOff val="40000"/>
                </a:schemeClr>
              </a:soli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2000" dirty="0">
              <a:solidFill>
                <a:schemeClr val="bg2">
                  <a:lumMod val="60000"/>
                  <a:lumOff val="40000"/>
                </a:schemeClr>
              </a:solidFill>
              <a:effectLst>
                <a:outerShdw blurRad="38100" dist="38100" dir="2700000" algn="tl">
                  <a:srgbClr val="000000">
                    <a:alpha val="43137"/>
                  </a:srgbClr>
                </a:outerShdw>
              </a:effectLst>
            </a:endParaRPr>
          </a:p>
          <a:p>
            <a:pPr marL="0" indent="0">
              <a:buFont typeface="Arial" panose="020B0604020202020204" pitchFamily="34" charset="0"/>
              <a:buNone/>
            </a:pPr>
            <a:r>
              <a:rPr lang="en-US" sz="3200" dirty="0" smtClean="0">
                <a:solidFill>
                  <a:schemeClr val="bg2">
                    <a:lumMod val="60000"/>
                    <a:lumOff val="40000"/>
                  </a:schemeClr>
                </a:solidFill>
                <a:effectLst>
                  <a:outerShdw blurRad="38100" dist="38100" dir="2700000" algn="tl">
                    <a:srgbClr val="000000">
                      <a:alpha val="43137"/>
                    </a:srgbClr>
                  </a:outerShdw>
                </a:effectLst>
              </a:rPr>
              <a:t>Thus, for wireless connections, that are not bound by physical geography are called unbound transmission media</a:t>
            </a:r>
            <a:endParaRPr lang="en-US" sz="3200" i="1" dirty="0">
              <a:solidFill>
                <a:schemeClr val="bg2">
                  <a:lumMod val="60000"/>
                  <a:lumOff val="40000"/>
                </a:schemeClr>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867" y="332768"/>
            <a:ext cx="2857500" cy="571500"/>
          </a:xfrm>
          <a:prstGeom prst="rect">
            <a:avLst/>
          </a:prstGeom>
        </p:spPr>
      </p:pic>
    </p:spTree>
    <p:extLst>
      <p:ext uri="{BB962C8B-B14F-4D97-AF65-F5344CB8AC3E}">
        <p14:creationId xmlns:p14="http://schemas.microsoft.com/office/powerpoint/2010/main" val="1222756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47700" y="2643261"/>
            <a:ext cx="7571512" cy="1478570"/>
          </a:xfrm>
        </p:spPr>
        <p:txBody>
          <a:bodyPr/>
          <a:lstStyle/>
          <a:p>
            <a:pPr algn="ctr"/>
            <a:r>
              <a:rPr lang="en-US" dirty="0" smtClean="0"/>
              <a:t>Types of transmission media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8570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transmission media</a:t>
            </a:r>
            <a:endParaRPr lang="en-US" dirty="0"/>
          </a:p>
        </p:txBody>
      </p:sp>
      <p:sp>
        <p:nvSpPr>
          <p:cNvPr id="3" name="Content Placeholder 2"/>
          <p:cNvSpPr>
            <a:spLocks noGrp="1"/>
          </p:cNvSpPr>
          <p:nvPr>
            <p:ph idx="1"/>
          </p:nvPr>
        </p:nvSpPr>
        <p:spPr>
          <a:xfrm>
            <a:off x="1141413" y="2097088"/>
            <a:ext cx="9905999" cy="4007622"/>
          </a:xfrm>
        </p:spPr>
        <p:txBody>
          <a:bodyPr>
            <a:noAutofit/>
          </a:bodyPr>
          <a:lstStyle/>
          <a:p>
            <a:pPr marL="457200" indent="-457200">
              <a:buFont typeface="+mj-lt"/>
              <a:buAutoNum type="arabicPeriod"/>
            </a:pPr>
            <a:r>
              <a:rPr lang="en-US" dirty="0" smtClean="0">
                <a:solidFill>
                  <a:srgbClr val="FFFF00"/>
                </a:solidFill>
              </a:rPr>
              <a:t>Bound transmission media or Guided transmission media</a:t>
            </a:r>
          </a:p>
          <a:p>
            <a:pPr lvl="1"/>
            <a:r>
              <a:rPr lang="en-US" dirty="0" smtClean="0"/>
              <a:t>Twisted Pair Cables</a:t>
            </a:r>
          </a:p>
          <a:p>
            <a:pPr lvl="1"/>
            <a:r>
              <a:rPr lang="en-US" dirty="0" smtClean="0"/>
              <a:t>Co-axial Cables</a:t>
            </a:r>
          </a:p>
          <a:p>
            <a:pPr lvl="1"/>
            <a:r>
              <a:rPr lang="en-US" dirty="0" err="1" smtClean="0"/>
              <a:t>Fibre</a:t>
            </a:r>
            <a:r>
              <a:rPr lang="en-US" dirty="0" smtClean="0"/>
              <a:t> Optics Cable</a:t>
            </a:r>
            <a:endParaRPr lang="en-US" dirty="0" smtClean="0"/>
          </a:p>
          <a:p>
            <a:pPr marL="457200" indent="-457200">
              <a:buFont typeface="+mj-lt"/>
              <a:buAutoNum type="arabicPeriod"/>
            </a:pPr>
            <a:r>
              <a:rPr lang="en-US" dirty="0" smtClean="0">
                <a:solidFill>
                  <a:srgbClr val="FFFF00"/>
                </a:solidFill>
              </a:rPr>
              <a:t>Unbound transmission media or Unguided transmission media</a:t>
            </a:r>
          </a:p>
          <a:p>
            <a:pPr lvl="1"/>
            <a:r>
              <a:rPr lang="en-US" dirty="0" smtClean="0"/>
              <a:t>Microwave</a:t>
            </a:r>
          </a:p>
          <a:p>
            <a:pPr lvl="1"/>
            <a:r>
              <a:rPr lang="en-US" dirty="0" err="1" smtClean="0"/>
              <a:t>Radiowave</a:t>
            </a:r>
            <a:endParaRPr lang="en-US" dirty="0" smtClean="0"/>
          </a:p>
          <a:p>
            <a:pPr lvl="1"/>
            <a:r>
              <a:rPr lang="en-US" dirty="0" smtClean="0"/>
              <a:t>Infrared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76" y="550863"/>
            <a:ext cx="2857500" cy="571500"/>
          </a:xfrm>
          <a:prstGeom prst="rect">
            <a:avLst/>
          </a:prstGeom>
        </p:spPr>
      </p:pic>
    </p:spTree>
    <p:extLst>
      <p:ext uri="{BB962C8B-B14F-4D97-AF65-F5344CB8AC3E}">
        <p14:creationId xmlns:p14="http://schemas.microsoft.com/office/powerpoint/2010/main" val="2739840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2444</TotalTime>
  <Words>446</Words>
  <Application>Microsoft Office PowerPoint</Application>
  <PresentationFormat>Widescreen</PresentationFormat>
  <Paragraphs>93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Trebuchet MS</vt:lpstr>
      <vt:lpstr>Tw Cen MT</vt:lpstr>
      <vt:lpstr>Circuit</vt:lpstr>
      <vt:lpstr>PowerPoint Presentation</vt:lpstr>
      <vt:lpstr>Computer Networking</vt:lpstr>
      <vt:lpstr>Topics:</vt:lpstr>
      <vt:lpstr>What is transmission media</vt:lpstr>
      <vt:lpstr>PowerPoint Presentation</vt:lpstr>
      <vt:lpstr>PowerPoint Presentation</vt:lpstr>
      <vt:lpstr>PowerPoint Presentation</vt:lpstr>
      <vt:lpstr>Types of transmission media</vt:lpstr>
      <vt:lpstr>Types of transmission media</vt:lpstr>
      <vt:lpstr>1. Bound transmission media</vt:lpstr>
      <vt:lpstr>Bound Transmission media</vt:lpstr>
      <vt:lpstr>1.1 Twisted Pair Cables</vt:lpstr>
      <vt:lpstr>Twisted Pair Cables</vt:lpstr>
      <vt:lpstr>Twisted Pair Cables</vt:lpstr>
      <vt:lpstr>Different category Twisted Pair Cables</vt:lpstr>
      <vt:lpstr>RJ45 for Twisted Pair Cables</vt:lpstr>
      <vt:lpstr>RJ45  Ports</vt:lpstr>
      <vt:lpstr>Types of transmission media</vt:lpstr>
      <vt:lpstr>1.2 Co-Axial Cables</vt:lpstr>
      <vt:lpstr>Co-Axial Cable</vt:lpstr>
      <vt:lpstr>Co-Axial Cable</vt:lpstr>
      <vt:lpstr>1.3 Fiber-Optics cable</vt:lpstr>
      <vt:lpstr>Fiber-Optics cable</vt:lpstr>
      <vt:lpstr>Fiber-Optics cable</vt:lpstr>
      <vt:lpstr>Fiber-Optics cable</vt:lpstr>
      <vt:lpstr>Fiber-Optics cable Connectors</vt:lpstr>
      <vt:lpstr>Types of transmission media</vt:lpstr>
      <vt:lpstr>2. Unbound Transmission Media</vt:lpstr>
      <vt:lpstr>Unbound Transmission Media</vt:lpstr>
      <vt:lpstr>Radio Wave </vt:lpstr>
      <vt:lpstr>Radio Wave </vt:lpstr>
      <vt:lpstr>Microwave</vt:lpstr>
      <vt:lpstr>Infrared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Networking</dc:title>
  <dc:creator>Suresh Khanal</dc:creator>
  <cp:lastModifiedBy>Suresh Khanal</cp:lastModifiedBy>
  <cp:revision>40</cp:revision>
  <dcterms:created xsi:type="dcterms:W3CDTF">2017-03-17T12:47:36Z</dcterms:created>
  <dcterms:modified xsi:type="dcterms:W3CDTF">2017-03-25T02:13:27Z</dcterms:modified>
</cp:coreProperties>
</file>